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4" r:id="rId1"/>
    <p:sldMasterId id="2147483762" r:id="rId2"/>
  </p:sldMasterIdLst>
  <p:sldIdLst>
    <p:sldId id="263" r:id="rId3"/>
    <p:sldId id="273" r:id="rId4"/>
    <p:sldId id="274" r:id="rId5"/>
    <p:sldId id="275" r:id="rId6"/>
    <p:sldId id="268" r:id="rId7"/>
    <p:sldId id="276" r:id="rId8"/>
    <p:sldId id="261" r:id="rId9"/>
    <p:sldId id="280" r:id="rId10"/>
    <p:sldId id="281" r:id="rId11"/>
    <p:sldId id="270" r:id="rId12"/>
  </p:sldIdLst>
  <p:sldSz cx="12192000" cy="6858000"/>
  <p:notesSz cx="6858000" cy="9144000"/>
  <p:embeddedFontLst>
    <p:embeddedFont>
      <p:font typeface="Noto Sans KR Black" panose="020B0600000101010101" charset="-127"/>
      <p:bold r:id="rId13"/>
    </p:embeddedFont>
    <p:embeddedFont>
      <p:font typeface="Noto Sans KR Bold" panose="020B0600000101010101" charset="-127"/>
      <p:bold r:id="rId14"/>
    </p:embeddedFont>
    <p:embeddedFont>
      <p:font typeface="Noto Sans KR Medium" panose="020B0600000101010101" charset="-127"/>
      <p:regular r:id="rId15"/>
    </p:embeddedFont>
    <p:embeddedFont>
      <p:font typeface="Noto Sans KR Regular" panose="020B0600000101010101" charset="-127"/>
      <p:regular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8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  <p:cmAuthor id="3" name="김석민" initials="김" lastIdx="1" clrIdx="2">
    <p:extLst>
      <p:ext uri="{19B8F6BF-5375-455C-9EA6-DF929625EA0E}">
        <p15:presenceInfo xmlns:p15="http://schemas.microsoft.com/office/powerpoint/2012/main" userId="김석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99C"/>
    <a:srgbClr val="BBBBBB"/>
    <a:srgbClr val="DDDDDD"/>
    <a:srgbClr val="FAF7FF"/>
    <a:srgbClr val="EEEEEE"/>
    <a:srgbClr val="262626"/>
    <a:srgbClr val="626262"/>
    <a:srgbClr val="EAEAEA"/>
    <a:srgbClr val="5D5D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513" autoAdjust="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0:57.474" idx="8">
    <p:pos x="2738" y="537"/>
    <p:text>목차 스타일을 두 가지 버전으로 만들어 두었습니다. 두 가지 버전 중 하나를 선택해서 사용하시면 됩니다. 사용하시지 않는 버전의 페이지는 삭제하시면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2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67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669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3930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635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8715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724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27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53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297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98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3143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881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972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12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835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42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25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173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390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0809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786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14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5551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4164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6984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434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11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4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2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6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2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976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2021-12-09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465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indiantechwarrior.com/how-to-install-tesseract-on-windows/" TargetMode="External"/><Relationship Id="rId13" Type="http://schemas.openxmlformats.org/officeDocument/2006/relationships/hyperlink" Target="https://www.flaticon.com/kr/free-icon/html-5_919827" TargetMode="External"/><Relationship Id="rId3" Type="http://schemas.openxmlformats.org/officeDocument/2006/relationships/hyperlink" Target="https://blog.daum.net/tinngem/866" TargetMode="External"/><Relationship Id="rId7" Type="http://schemas.openxmlformats.org/officeDocument/2006/relationships/hyperlink" Target="https://niceman.tistory.com/155" TargetMode="External"/><Relationship Id="rId12" Type="http://schemas.openxmlformats.org/officeDocument/2006/relationships/hyperlink" Target="https://icon-icons.com/ko/%EC%95%84%EC%9D%B4%EC%BD%98/javascript/130900" TargetMode="External"/><Relationship Id="rId2" Type="http://schemas.openxmlformats.org/officeDocument/2006/relationships/hyperlink" Target="http://www.mediatoday.co.kr/news/articleView.html?idxno=93253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tesseract-ocr/tesseract" TargetMode="External"/><Relationship Id="rId11" Type="http://schemas.openxmlformats.org/officeDocument/2006/relationships/hyperlink" Target="https://www.flaticon.com/kr/free-icon/digital-pen_1825931" TargetMode="External"/><Relationship Id="rId5" Type="http://schemas.openxmlformats.org/officeDocument/2006/relationships/hyperlink" Target="https://dataonair.or.kr/db-tech-reference/d-lounge/expert-column/?mod=document&amp;uid=54459" TargetMode="External"/><Relationship Id="rId10" Type="http://schemas.openxmlformats.org/officeDocument/2006/relationships/hyperlink" Target="https://hoho325.tistory.com/266" TargetMode="External"/><Relationship Id="rId4" Type="http://schemas.openxmlformats.org/officeDocument/2006/relationships/hyperlink" Target="https://jforj.tistory.com/161" TargetMode="External"/><Relationship Id="rId9" Type="http://schemas.openxmlformats.org/officeDocument/2006/relationships/hyperlink" Target="https://www.flaticon.com/kr/free-icon/jpg_136524" TargetMode="External"/><Relationship Id="rId14" Type="http://schemas.openxmlformats.org/officeDocument/2006/relationships/hyperlink" Target="https://cafe.naver.com/cstudyjava/11390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ngjooGim/Lab3_20200335_20213061/blob/main/preview%20video/pageflip_2.mp4" TargetMode="External"/><Relationship Id="rId2" Type="http://schemas.openxmlformats.org/officeDocument/2006/relationships/hyperlink" Target="https://github.com/YoungjooGim/Lab3_20200335_20213061/blob/main/preview%20video/pageflip_1.mp4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github.com/YoungjooGim/Lab3_20200335_20213061/blob/main/preview%20video/Exercise_GUI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그림자 속의 기둥">
            <a:extLst>
              <a:ext uri="{FF2B5EF4-FFF2-40B4-BE49-F238E27FC236}">
                <a16:creationId xmlns:a16="http://schemas.microsoft.com/office/drawing/2014/main" id="{51518B58-5267-44E2-8553-42136E02C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41"/>
          <a:stretch/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래픽 15">
            <a:extLst>
              <a:ext uri="{FF2B5EF4-FFF2-40B4-BE49-F238E27FC236}">
                <a16:creationId xmlns:a16="http://schemas.microsoft.com/office/drawing/2014/main" id="{EDF17705-EFA8-4DF0-9FC0-D7396EC97C56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AE689589-B475-45CD-B945-35A3549ABFD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483DB7D-A4D0-4BE1-9BC4-D75EA384CBFC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236A755D-6451-4C35-9FF2-3A3E431E5507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5E7337E-3D80-4229-9839-DC1CFF525997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DBBAE1F-0F48-415B-AD55-9DFADEDB3C91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D18AA3DD-686F-4E28-8704-A5ED93534CA1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C9706875-B4BE-44A3-97D9-F614AF674811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33FE239-7A49-403C-9A14-46A2DAAD895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90E0C48C-779E-4F11-ADBB-3456BE070D8A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8763047-984A-4F6B-B8E7-B0BB0B43608E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6F2477-6C04-412F-A53E-D31E25CA373C}"/>
              </a:ext>
            </a:extLst>
          </p:cNvPr>
          <p:cNvSpPr txBox="1"/>
          <p:nvPr/>
        </p:nvSpPr>
        <p:spPr>
          <a:xfrm>
            <a:off x="3298737" y="2632201"/>
            <a:ext cx="5594531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학습 융합소프트웨어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9498A1-778B-4CEC-A73F-66B0CBE40C4E}"/>
              </a:ext>
            </a:extLst>
          </p:cNvPr>
          <p:cNvSpPr txBox="1"/>
          <p:nvPr/>
        </p:nvSpPr>
        <p:spPr>
          <a:xfrm>
            <a:off x="3688263" y="3605921"/>
            <a:ext cx="4815472" cy="151367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3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오픈소스 기초설계 </a:t>
            </a:r>
            <a:r>
              <a:rPr lang="en-US" altLang="ko-KR" sz="3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3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가</a:t>
            </a:r>
            <a:r>
              <a:rPr lang="en-US" altLang="ko-KR" sz="3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)_12</a:t>
            </a:r>
            <a:r>
              <a:rPr lang="ko-KR" altLang="en-US" sz="3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</a:t>
            </a:r>
            <a:endParaRPr lang="en-US" altLang="ko-KR" sz="3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3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20200335 </a:t>
            </a:r>
            <a:r>
              <a:rPr lang="ko-KR" altLang="en-US" sz="3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김영주</a:t>
            </a:r>
            <a:endParaRPr lang="en-US" altLang="ko-KR" sz="3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3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20213061 </a:t>
            </a:r>
            <a:r>
              <a:rPr lang="ko-KR" altLang="en-US" sz="3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김석민</a:t>
            </a:r>
            <a:endParaRPr lang="en-US" altLang="ko-KR" sz="3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01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25" name="그래픽 15">
            <a:extLst>
              <a:ext uri="{FF2B5EF4-FFF2-40B4-BE49-F238E27FC236}">
                <a16:creationId xmlns:a16="http://schemas.microsoft.com/office/drawing/2014/main" id="{6A0CBCD7-5317-4CEE-A6D2-8CE3D1BE867F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178C808-171B-4BE1-A251-315C01ED4767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3B19FD-5FC3-42AA-A88C-13C59FB1CFC4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D47238C-416A-4C32-A6D9-7A1B152C032C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5B3949-EE7F-49AE-BBAA-F1FB1923E07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D7F760D-CCBB-4467-862D-F91C8CBD106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07DA002-B134-4F3D-987E-75B22A54BF4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86E4EA1-C473-492C-AA6B-EBD60EAFE6F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C7E5E1E-E231-4211-8E3C-1A9215ABE32D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C7B624E-EF5C-432D-AD48-3FA7096CB538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A41CEEC-B58F-4F14-A36C-06AEFB9DB83B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72747" y="1054237"/>
            <a:ext cx="3929011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200" b="0" i="0" u="none" strike="noStrike" kern="1200" cap="none" spc="-300" normalizeH="0" baseline="0" noProof="0" dirty="0">
                <a:ln>
                  <a:solidFill>
                    <a:prstClr val="black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Background</a:t>
            </a:r>
            <a:endParaRPr kumimoji="0" lang="ko-KR" altLang="en-US" sz="5200" b="0" i="0" u="none" strike="noStrike" kern="1200" cap="none" spc="-300" normalizeH="0" baseline="0" noProof="0" dirty="0">
              <a:ln>
                <a:solidFill>
                  <a:prstClr val="black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67343C-CABB-4C88-B3AD-230763B00240}"/>
              </a:ext>
            </a:extLst>
          </p:cNvPr>
          <p:cNvGrpSpPr/>
          <p:nvPr/>
        </p:nvGrpSpPr>
        <p:grpSpPr>
          <a:xfrm>
            <a:off x="5056353" y="2040160"/>
            <a:ext cx="625475" cy="615553"/>
            <a:chOff x="3927475" y="2766203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F3B06-A413-429C-92BF-83D5EF2233D6}"/>
                </a:ext>
              </a:extLst>
            </p:cNvPr>
            <p:cNvSpPr txBox="1"/>
            <p:nvPr/>
          </p:nvSpPr>
          <p:spPr>
            <a:xfrm>
              <a:off x="3971819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-300" normalizeH="0" baseline="0" noProof="0" dirty="0">
                  <a:ln>
                    <a:solidFill>
                      <a:prstClr val="black">
                        <a:lumMod val="95000"/>
                        <a:alpha val="0"/>
                      </a:prstClr>
                    </a:solidFill>
                  </a:ln>
                  <a:solidFill>
                    <a:srgbClr val="2A2A2A"/>
                  </a:solidFill>
                  <a:effectLst/>
                  <a:uLnTx/>
                  <a:uFillTx/>
                  <a:latin typeface="Noto Sans KR Black" panose="020B0A00000000000000" pitchFamily="34" charset="-127"/>
                  <a:ea typeface="Noto Sans KR Black" panose="020B0A00000000000000" pitchFamily="34" charset="-127"/>
                  <a:cs typeface="+mn-cs"/>
                </a:rPr>
                <a:t>02</a:t>
              </a:r>
              <a:endParaRPr kumimoji="0" lang="ko-KR" altLang="en-US" sz="4000" b="0" i="0" u="none" strike="noStrike" kern="1200" cap="none" spc="-300" normalizeH="0" baseline="0" noProof="0" dirty="0">
                <a:ln>
                  <a:solidFill>
                    <a:prstClr val="black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04B781-B81C-4888-B7B7-65D6D1F5DF98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1174D7F-B1F7-4C72-B472-80E693FB1228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05B583-9115-4B3E-8DB0-A74B4C03F0C0}"/>
              </a:ext>
            </a:extLst>
          </p:cNvPr>
          <p:cNvGrpSpPr/>
          <p:nvPr/>
        </p:nvGrpSpPr>
        <p:grpSpPr>
          <a:xfrm>
            <a:off x="8072313" y="2083400"/>
            <a:ext cx="625475" cy="615553"/>
            <a:chOff x="3927475" y="2766203"/>
            <a:chExt cx="625475" cy="615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F1DB5A-E77A-4BE7-8299-4B9CBAF91A96}"/>
                </a:ext>
              </a:extLst>
            </p:cNvPr>
            <p:cNvSpPr txBox="1"/>
            <p:nvPr/>
          </p:nvSpPr>
          <p:spPr>
            <a:xfrm>
              <a:off x="3957530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-300" normalizeH="0" baseline="0" noProof="0" dirty="0">
                  <a:ln>
                    <a:solidFill>
                      <a:prstClr val="black">
                        <a:lumMod val="95000"/>
                        <a:alpha val="0"/>
                      </a:prstClr>
                    </a:solidFill>
                  </a:ln>
                  <a:solidFill>
                    <a:srgbClr val="2A2A2A"/>
                  </a:solidFill>
                  <a:effectLst/>
                  <a:uLnTx/>
                  <a:uFillTx/>
                  <a:latin typeface="Noto Sans KR Black" panose="020B0A00000000000000" pitchFamily="34" charset="-127"/>
                  <a:ea typeface="Noto Sans KR Black" panose="020B0A00000000000000" pitchFamily="34" charset="-127"/>
                  <a:cs typeface="+mn-cs"/>
                </a:rPr>
                <a:t>03</a:t>
              </a:r>
              <a:endParaRPr kumimoji="0" lang="ko-KR" altLang="en-US" sz="4000" b="0" i="0" u="none" strike="noStrike" kern="1200" cap="none" spc="-300" normalizeH="0" baseline="0" noProof="0" dirty="0">
                <a:ln>
                  <a:solidFill>
                    <a:prstClr val="black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602241-DAB9-477F-A606-58EDE9391E42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AC92A4-3CD0-41F3-8B0B-9A99694F4381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6F53A3-096B-4251-97A6-C6443A0E5D64}"/>
              </a:ext>
            </a:extLst>
          </p:cNvPr>
          <p:cNvGrpSpPr/>
          <p:nvPr/>
        </p:nvGrpSpPr>
        <p:grpSpPr>
          <a:xfrm>
            <a:off x="1449789" y="2083400"/>
            <a:ext cx="625475" cy="615553"/>
            <a:chOff x="1784350" y="2766203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602DBB-6D74-4E33-AABB-5690B4DDC14E}"/>
                </a:ext>
              </a:extLst>
            </p:cNvPr>
            <p:cNvSpPr txBox="1"/>
            <p:nvPr/>
          </p:nvSpPr>
          <p:spPr>
            <a:xfrm>
              <a:off x="1828694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-300" normalizeH="0" baseline="0" noProof="0" dirty="0">
                  <a:ln>
                    <a:solidFill>
                      <a:prstClr val="black">
                        <a:lumMod val="95000"/>
                        <a:alpha val="0"/>
                      </a:prstClr>
                    </a:solidFill>
                  </a:ln>
                  <a:solidFill>
                    <a:srgbClr val="2A2A2A"/>
                  </a:solidFill>
                  <a:effectLst/>
                  <a:uLnTx/>
                  <a:uFillTx/>
                  <a:latin typeface="Noto Sans KR Black" panose="020B0A00000000000000" pitchFamily="34" charset="-127"/>
                  <a:ea typeface="Noto Sans KR Black" panose="020B0A00000000000000" pitchFamily="34" charset="-127"/>
                  <a:cs typeface="+mn-cs"/>
                </a:rPr>
                <a:t>01</a:t>
              </a:r>
              <a:endParaRPr kumimoji="0" lang="ko-KR" altLang="en-US" sz="4000" b="0" i="0" u="none" strike="noStrike" kern="1200" cap="none" spc="-300" normalizeH="0" baseline="0" noProof="0" dirty="0">
                <a:ln>
                  <a:solidFill>
                    <a:prstClr val="black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36FCC8D-8231-483F-835B-BF00CD6A2571}"/>
                </a:ext>
              </a:extLst>
            </p:cNvPr>
            <p:cNvSpPr/>
            <p:nvPr/>
          </p:nvSpPr>
          <p:spPr>
            <a:xfrm>
              <a:off x="1805315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A2E2DE4-0000-4BD8-82BF-E236D3BD461E}"/>
                </a:ext>
              </a:extLst>
            </p:cNvPr>
            <p:cNvCxnSpPr/>
            <p:nvPr/>
          </p:nvCxnSpPr>
          <p:spPr>
            <a:xfrm>
              <a:off x="1784350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12DCE17-9034-4790-9896-6CE83E9485C9}"/>
              </a:ext>
            </a:extLst>
          </p:cNvPr>
          <p:cNvSpPr txBox="1"/>
          <p:nvPr/>
        </p:nvSpPr>
        <p:spPr>
          <a:xfrm>
            <a:off x="2248235" y="2152597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사례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D71A92-E6E8-41D0-BFE5-7A9ACE545FF8}"/>
              </a:ext>
            </a:extLst>
          </p:cNvPr>
          <p:cNvSpPr txBox="1"/>
          <p:nvPr/>
        </p:nvSpPr>
        <p:spPr>
          <a:xfrm>
            <a:off x="1234333" y="3825503"/>
            <a:ext cx="851566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태블릿 </a:t>
            </a: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pdf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052F61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84D9C-3CE2-4ED2-99CD-B946A4C15CFE}"/>
              </a:ext>
            </a:extLst>
          </p:cNvPr>
          <p:cNvSpPr txBox="1"/>
          <p:nvPr/>
        </p:nvSpPr>
        <p:spPr>
          <a:xfrm>
            <a:off x="5877101" y="2112879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문제 분석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9A1614-0A6B-477B-8101-C9A1B17D51C5}"/>
              </a:ext>
            </a:extLst>
          </p:cNvPr>
          <p:cNvSpPr txBox="1"/>
          <p:nvPr/>
        </p:nvSpPr>
        <p:spPr>
          <a:xfrm>
            <a:off x="1306908" y="2732258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종이 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5D38F8-7CDB-42BC-911B-7E0F708FA7CA}"/>
              </a:ext>
            </a:extLst>
          </p:cNvPr>
          <p:cNvSpPr txBox="1"/>
          <p:nvPr/>
        </p:nvSpPr>
        <p:spPr>
          <a:xfrm>
            <a:off x="8895496" y="2155041"/>
            <a:ext cx="121865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old" panose="020B0600000101010101" charset="-127"/>
                <a:ea typeface="Noto Sans KR Bold" panose="020B0600000101010101" charset="-127"/>
                <a:cs typeface="+mn-cs"/>
              </a:rPr>
              <a:t>SOLUTION</a:t>
            </a:r>
            <a:endParaRPr kumimoji="0" lang="ko-KR" altLang="en-US" sz="1800" b="1" i="0" u="none" strike="noStrike" kern="1200" cap="none" spc="-80" normalizeH="0" baseline="0" noProof="0" dirty="0">
              <a:ln>
                <a:solidFill>
                  <a:srgbClr val="052F61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old" panose="020B0600000101010101" charset="-127"/>
              <a:ea typeface="Noto Sans KR Bold" panose="020B0600000101010101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4E9485-CFAB-4CCA-8977-E667159446A5}"/>
              </a:ext>
            </a:extLst>
          </p:cNvPr>
          <p:cNvSpPr txBox="1"/>
          <p:nvPr/>
        </p:nvSpPr>
        <p:spPr>
          <a:xfrm>
            <a:off x="1207880" y="4994220"/>
            <a:ext cx="91312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학습 콘텐츠</a:t>
            </a:r>
            <a:endParaRPr kumimoji="0" lang="en-US" altLang="ko-KR" sz="1400" b="0" i="0" u="none" strike="noStrike" kern="1200" cap="none" spc="-80" normalizeH="0" baseline="0" noProof="0" dirty="0">
              <a:ln>
                <a:solidFill>
                  <a:srgbClr val="052F61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사이트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428105" y="5632396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694535" y="1145536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357580" y="1149766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7839AFA-4922-495C-ABBE-EBA4FB006955}"/>
              </a:ext>
            </a:extLst>
          </p:cNvPr>
          <p:cNvGrpSpPr/>
          <p:nvPr/>
        </p:nvGrpSpPr>
        <p:grpSpPr>
          <a:xfrm>
            <a:off x="11693368" y="5542598"/>
            <a:ext cx="141051" cy="141051"/>
            <a:chOff x="5885234" y="2188723"/>
            <a:chExt cx="282102" cy="28210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B0B122-93D4-4E6F-A6AF-EAF349CC3D6C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A3BADE4C-FAA5-4171-A9D0-2B196C1563E9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예비대학생 개강 준비(상) - 전공서적은 미리 사둘 것">
            <a:extLst>
              <a:ext uri="{FF2B5EF4-FFF2-40B4-BE49-F238E27FC236}">
                <a16:creationId xmlns:a16="http://schemas.microsoft.com/office/drawing/2014/main" id="{A874300C-CAE5-4534-BBDC-6B8A3D7B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19" y="2540772"/>
            <a:ext cx="1778229" cy="99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손 안의 도서관&amp;#39; 전자책 시장이 꿈틀댄다 &amp;lt; 사회 &amp;lt; 기사본문 - 미디어오늘">
            <a:extLst>
              <a:ext uri="{FF2B5EF4-FFF2-40B4-BE49-F238E27FC236}">
                <a16:creationId xmlns:a16="http://schemas.microsoft.com/office/drawing/2014/main" id="{D254C5D2-95EE-469E-88A8-166EA5D96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19" y="3764552"/>
            <a:ext cx="1778229" cy="99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4489E3-A7F9-4B29-A1C5-5EEFEF3E5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719" y="4983156"/>
            <a:ext cx="1774774" cy="1004261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1C04952E-333A-4B59-8EF1-E17310FDF87F}"/>
              </a:ext>
            </a:extLst>
          </p:cNvPr>
          <p:cNvGrpSpPr/>
          <p:nvPr/>
        </p:nvGrpSpPr>
        <p:grpSpPr>
          <a:xfrm>
            <a:off x="4940272" y="2562186"/>
            <a:ext cx="2275820" cy="910310"/>
            <a:chOff x="2290335" y="4019444"/>
            <a:chExt cx="1728088" cy="91031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80909B-F40D-4E42-8145-1A626FCF45DD}"/>
                </a:ext>
              </a:extLst>
            </p:cNvPr>
            <p:cNvSpPr txBox="1"/>
            <p:nvPr/>
          </p:nvSpPr>
          <p:spPr>
            <a:xfrm>
              <a:off x="2742453" y="4019444"/>
              <a:ext cx="816781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-15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Bold" panose="020B0800000000000000" pitchFamily="34" charset="-127"/>
                  <a:ea typeface="Noto Sans KR Bold" panose="020B0800000000000000" pitchFamily="34" charset="-127"/>
                  <a:cs typeface="+mn-cs"/>
                </a:rPr>
                <a:t>휴대성의 문제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ADDCB15-F600-4592-BE47-EAF6AF49F14B}"/>
                </a:ext>
              </a:extLst>
            </p:cNvPr>
            <p:cNvSpPr txBox="1"/>
            <p:nvPr/>
          </p:nvSpPr>
          <p:spPr>
            <a:xfrm>
              <a:off x="2290335" y="4325234"/>
              <a:ext cx="1728088" cy="604520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전공 책의 경우   두껍고</a:t>
              </a:r>
              <a:r>
                <a:rPr kumimoji="0" lang="en-US" altLang="ko-KR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무겁기 때문에 들고 다니기에 불편함이 있다</a:t>
              </a:r>
              <a:r>
                <a:rPr kumimoji="0" lang="en-US" altLang="ko-KR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또한  책이 여러 개 면  힘듦은  배가되다</a:t>
              </a:r>
              <a:r>
                <a:rPr kumimoji="0" lang="en-US" altLang="ko-KR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.</a:t>
              </a:r>
              <a:endParaRPr kumimoji="0" lang="ko-KR" altLang="en-US" sz="105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5F4388E-20DB-4FA8-A2F7-330C7E40B654}"/>
              </a:ext>
            </a:extLst>
          </p:cNvPr>
          <p:cNvGrpSpPr/>
          <p:nvPr/>
        </p:nvGrpSpPr>
        <p:grpSpPr>
          <a:xfrm>
            <a:off x="4911370" y="3772902"/>
            <a:ext cx="2275820" cy="1090658"/>
            <a:chOff x="2155384" y="4012435"/>
            <a:chExt cx="1728088" cy="1090658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C7B049D-7AED-48B9-BD43-63A72C6FEE89}"/>
                </a:ext>
              </a:extLst>
            </p:cNvPr>
            <p:cNvSpPr txBox="1"/>
            <p:nvPr/>
          </p:nvSpPr>
          <p:spPr>
            <a:xfrm>
              <a:off x="2610257" y="4012435"/>
              <a:ext cx="855159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-15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Bold" panose="020B0800000000000000" pitchFamily="34" charset="-127"/>
                  <a:ea typeface="Noto Sans KR Bold" panose="020B0800000000000000" pitchFamily="34" charset="-127"/>
                  <a:cs typeface="+mn-cs"/>
                </a:rPr>
                <a:t>가독성의 부족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CBB9C60-E37B-4657-8D7C-73F07AC81B49}"/>
                </a:ext>
              </a:extLst>
            </p:cNvPr>
            <p:cNvSpPr txBox="1"/>
            <p:nvPr/>
          </p:nvSpPr>
          <p:spPr>
            <a:xfrm>
              <a:off x="2155384" y="4253377"/>
              <a:ext cx="1728088" cy="84971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실제  책보다는 읽고 쓰는 것이 불편하다</a:t>
              </a:r>
              <a:r>
                <a:rPr kumimoji="0" lang="en-US" altLang="ko-KR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.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예를 들어</a:t>
              </a:r>
              <a:r>
                <a:rPr kumimoji="0" lang="en-US" altLang="ko-KR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,   </a:t>
              </a:r>
              <a:r>
                <a:rPr kumimoji="0" lang="ko-KR" altLang="en-US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책 페이지를  넘기는 행위나 </a:t>
              </a:r>
              <a:endParaRPr kumimoji="0" lang="en-US" altLang="ko-KR" sz="105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여러 책을 한꺼번에 보는 것은 실제 책이 여전히 더 편하다</a:t>
              </a:r>
              <a:r>
                <a:rPr kumimoji="0" lang="en-US" altLang="ko-KR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.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65A4DC8-2C33-46A1-B9AA-82538447A874}"/>
              </a:ext>
            </a:extLst>
          </p:cNvPr>
          <p:cNvGrpSpPr/>
          <p:nvPr/>
        </p:nvGrpSpPr>
        <p:grpSpPr>
          <a:xfrm>
            <a:off x="4935616" y="4986536"/>
            <a:ext cx="2275820" cy="917761"/>
            <a:chOff x="2174643" y="4081124"/>
            <a:chExt cx="1728088" cy="91776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CC83FB7-0B6B-49EB-AE6E-F8784B79750E}"/>
                </a:ext>
              </a:extLst>
            </p:cNvPr>
            <p:cNvSpPr txBox="1"/>
            <p:nvPr/>
          </p:nvSpPr>
          <p:spPr>
            <a:xfrm>
              <a:off x="2330888" y="4081124"/>
              <a:ext cx="1413900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-15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Bold" panose="020B0800000000000000" pitchFamily="34" charset="-127"/>
                  <a:ea typeface="Noto Sans KR Bold" panose="020B0800000000000000" pitchFamily="34" charset="-127"/>
                  <a:cs typeface="+mn-cs"/>
                </a:rPr>
                <a:t>상호 운용성의 부재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0DFAC3-6D50-4050-9463-39F83C54A856}"/>
                </a:ext>
              </a:extLst>
            </p:cNvPr>
            <p:cNvSpPr txBox="1"/>
            <p:nvPr/>
          </p:nvSpPr>
          <p:spPr>
            <a:xfrm>
              <a:off x="2174643" y="4394365"/>
              <a:ext cx="1728088" cy="604520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유형별 문제를 다양하게 제공하지만</a:t>
              </a:r>
              <a:r>
                <a:rPr kumimoji="0" lang="en-US" altLang="ko-KR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해당 문제의 정보를 따로 찾아야하는 불편함이 있다</a:t>
              </a:r>
              <a:r>
                <a:rPr kumimoji="0" lang="en-US" altLang="ko-KR" sz="1050" b="0" i="0" u="none" strike="noStrike" kern="1200" cap="none" spc="-80" normalizeH="0" baseline="0" noProof="0" dirty="0">
                  <a:ln>
                    <a:solidFill>
                      <a:srgbClr val="052F61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Regular" panose="020B0500000000000000" pitchFamily="34" charset="-127"/>
                  <a:ea typeface="Noto Sans KR Regular" panose="020B0500000000000000" pitchFamily="34" charset="-127"/>
                  <a:cs typeface="+mn-cs"/>
                </a:rPr>
                <a:t>.</a:t>
              </a:r>
              <a:endParaRPr kumimoji="0" lang="ko-KR" altLang="en-US" sz="105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FAB9FB76-0BB5-4D52-8278-326FE1CF096F}"/>
              </a:ext>
            </a:extLst>
          </p:cNvPr>
          <p:cNvSpPr txBox="1"/>
          <p:nvPr/>
        </p:nvSpPr>
        <p:spPr>
          <a:xfrm>
            <a:off x="8045223" y="2582887"/>
            <a:ext cx="2275821" cy="332847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종이책은  가독성이  매우 뛰어나고 태블릿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pdf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는 휴대성이 매우 훌륭하다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학습 콘텐츠 사이트 는  문제를 유형별로 모아서 효과적으로 풀 수 있는 환경을 제공한다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즉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각각의 최대 장점은 포기할 수 없다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80" normalizeH="0" baseline="0" noProof="0" dirty="0">
              <a:ln>
                <a:solidFill>
                  <a:srgbClr val="052F61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이러한  각각의 장점을 한곳에 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COMPACT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하게 모아 놓은 새로운 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SOFTWARE</a:t>
            </a:r>
            <a:r>
              <a:rPr kumimoji="0" lang="ko-KR" altLang="en-US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이  필요하다</a:t>
            </a:r>
            <a:r>
              <a:rPr kumimoji="0" lang="en-US" altLang="ko-KR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80" normalizeH="0" baseline="0" noProof="0" dirty="0">
              <a:ln>
                <a:solidFill>
                  <a:srgbClr val="052F61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80" normalizeH="0" baseline="0" noProof="0" dirty="0">
              <a:ln>
                <a:solidFill>
                  <a:srgbClr val="052F61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80" normalizeH="0" baseline="0" noProof="0" dirty="0">
              <a:ln>
                <a:solidFill>
                  <a:srgbClr val="052F61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80" normalizeH="0" baseline="0" noProof="0" dirty="0">
                <a:ln>
                  <a:solidFill>
                    <a:srgbClr val="052F61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 </a:t>
            </a:r>
            <a:endParaRPr kumimoji="0" lang="en-US" altLang="ko-KR" sz="1200" b="0" i="0" u="none" strike="noStrike" kern="1200" cap="none" spc="-80" normalizeH="0" baseline="0" noProof="0" dirty="0">
              <a:ln>
                <a:solidFill>
                  <a:srgbClr val="052F61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45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224905" y="567617"/>
            <a:ext cx="125359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200" b="0" i="0" u="none" strike="noStrike" kern="1200" cap="none" spc="-300" normalizeH="0" baseline="0" noProof="0" dirty="0">
                <a:ln>
                  <a:solidFill>
                    <a:prstClr val="black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AIM</a:t>
            </a:r>
            <a:endParaRPr kumimoji="0" lang="ko-KR" altLang="en-US" sz="5200" b="0" i="0" u="none" strike="noStrike" kern="1200" cap="none" spc="-300" normalizeH="0" baseline="0" noProof="0" dirty="0">
              <a:ln>
                <a:solidFill>
                  <a:prstClr val="black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DA4773-B6BD-4E44-A2F6-61B017A5A1BA}"/>
              </a:ext>
            </a:extLst>
          </p:cNvPr>
          <p:cNvGrpSpPr/>
          <p:nvPr/>
        </p:nvGrpSpPr>
        <p:grpSpPr>
          <a:xfrm>
            <a:off x="509890" y="1386492"/>
            <a:ext cx="141051" cy="141051"/>
            <a:chOff x="5885234" y="2188723"/>
            <a:chExt cx="282102" cy="28210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651087F-EF4E-43C7-B93A-E28DAE9BCC17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D4ADD2-A568-43D9-839C-3E1CF62925EB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90FCC0-7B86-486D-B9E0-8AAF15B956E0}"/>
              </a:ext>
            </a:extLst>
          </p:cNvPr>
          <p:cNvGrpSpPr/>
          <p:nvPr/>
        </p:nvGrpSpPr>
        <p:grpSpPr>
          <a:xfrm>
            <a:off x="509890" y="5306505"/>
            <a:ext cx="141051" cy="141051"/>
            <a:chOff x="5885234" y="2188723"/>
            <a:chExt cx="282102" cy="2821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7A9F738-14AA-46E2-A860-599BE2F8B3E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303334E-591F-47BE-B387-DB30C9716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44EDE0-BEED-4547-BBF6-3296FB85BC43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4448CB-6BFD-4803-BA73-DEF2BA486730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89CE9F4-425A-4FE5-B1FC-F8677E982A63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03BE0A-D060-4346-A468-7AB7153D4123}"/>
              </a:ext>
            </a:extLst>
          </p:cNvPr>
          <p:cNvGrpSpPr/>
          <p:nvPr/>
        </p:nvGrpSpPr>
        <p:grpSpPr>
          <a:xfrm>
            <a:off x="11522007" y="3346498"/>
            <a:ext cx="141051" cy="141051"/>
            <a:chOff x="5885234" y="2188723"/>
            <a:chExt cx="282102" cy="28210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CC7A976-2B64-48B4-96FE-8C88BABC7EE9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68EB2C-E2F4-43B8-AF95-375E44D5432C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B1D2F7-5550-4C0D-AE5C-CFD90244E14D}"/>
              </a:ext>
            </a:extLst>
          </p:cNvPr>
          <p:cNvGrpSpPr/>
          <p:nvPr/>
        </p:nvGrpSpPr>
        <p:grpSpPr>
          <a:xfrm>
            <a:off x="11522007" y="5306505"/>
            <a:ext cx="141051" cy="141051"/>
            <a:chOff x="5885234" y="2188723"/>
            <a:chExt cx="282102" cy="28210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8C6177C-42AE-4DF0-B3E4-C74F9DBCB19D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7B5AF7B-2657-42BC-8F17-A2FA4FF5862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F2E694B-4203-488F-924E-628F8BB1DC62}"/>
              </a:ext>
            </a:extLst>
          </p:cNvPr>
          <p:cNvSpPr/>
          <p:nvPr/>
        </p:nvSpPr>
        <p:spPr>
          <a:xfrm>
            <a:off x="2507798" y="3801934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43BACF7-AD77-434E-8249-CBE68AF24669}"/>
              </a:ext>
            </a:extLst>
          </p:cNvPr>
          <p:cNvSpPr/>
          <p:nvPr/>
        </p:nvSpPr>
        <p:spPr>
          <a:xfrm>
            <a:off x="4701605" y="3717474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8AAB41B-1627-47BD-B746-A000B844E50B}"/>
              </a:ext>
            </a:extLst>
          </p:cNvPr>
          <p:cNvSpPr/>
          <p:nvPr/>
        </p:nvSpPr>
        <p:spPr>
          <a:xfrm>
            <a:off x="6895412" y="3717474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67" name="오른쪽 대괄호 166">
            <a:extLst>
              <a:ext uri="{FF2B5EF4-FFF2-40B4-BE49-F238E27FC236}">
                <a16:creationId xmlns:a16="http://schemas.microsoft.com/office/drawing/2014/main" id="{C9D0D369-322D-4295-80B7-C7B0763E36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677B73-D0D3-493E-ACDA-2502CA0B5279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CB50FFB9-54F2-4897-AB9C-00FBFA996E28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23AB3E1-E797-404F-8EE3-DD2AEBAC39CD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DB51B92-FCCE-4957-8089-106FC8A27526}"/>
              </a:ext>
            </a:extLst>
          </p:cNvPr>
          <p:cNvGrpSpPr/>
          <p:nvPr/>
        </p:nvGrpSpPr>
        <p:grpSpPr>
          <a:xfrm>
            <a:off x="4005532" y="1382106"/>
            <a:ext cx="3824870" cy="3784049"/>
            <a:chOff x="4676354" y="2456536"/>
            <a:chExt cx="3096593" cy="3096593"/>
          </a:xfrm>
        </p:grpSpPr>
        <p:sp>
          <p:nvSpPr>
            <p:cNvPr id="75" name="원형: 비어 있음 74">
              <a:extLst>
                <a:ext uri="{FF2B5EF4-FFF2-40B4-BE49-F238E27FC236}">
                  <a16:creationId xmlns:a16="http://schemas.microsoft.com/office/drawing/2014/main" id="{208D4450-8D6D-46C2-877D-E5B2C62A5F96}"/>
                </a:ext>
              </a:extLst>
            </p:cNvPr>
            <p:cNvSpPr/>
            <p:nvPr/>
          </p:nvSpPr>
          <p:spPr>
            <a:xfrm>
              <a:off x="4773661" y="2553843"/>
              <a:ext cx="2901979" cy="2901979"/>
            </a:xfrm>
            <a:prstGeom prst="donut">
              <a:avLst>
                <a:gd name="adj" fmla="val 93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76" name="원형: 비어 있음 75">
              <a:extLst>
                <a:ext uri="{FF2B5EF4-FFF2-40B4-BE49-F238E27FC236}">
                  <a16:creationId xmlns:a16="http://schemas.microsoft.com/office/drawing/2014/main" id="{107A83F5-B16A-473F-999D-422866BE23FC}"/>
                </a:ext>
              </a:extLst>
            </p:cNvPr>
            <p:cNvSpPr/>
            <p:nvPr/>
          </p:nvSpPr>
          <p:spPr>
            <a:xfrm>
              <a:off x="4676354" y="2456536"/>
              <a:ext cx="3096593" cy="3096593"/>
            </a:xfrm>
            <a:prstGeom prst="donut">
              <a:avLst>
                <a:gd name="adj" fmla="val 14776"/>
              </a:avLst>
            </a:prstGeom>
            <a:noFill/>
            <a:ln w="6350">
              <a:solidFill>
                <a:srgbClr val="2A2A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FE3531E-8021-415A-8795-F5AC94B9A732}"/>
              </a:ext>
            </a:extLst>
          </p:cNvPr>
          <p:cNvSpPr txBox="1"/>
          <p:nvPr/>
        </p:nvSpPr>
        <p:spPr>
          <a:xfrm>
            <a:off x="4635774" y="2662097"/>
            <a:ext cx="2564384" cy="95968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새로운</a:t>
            </a:r>
            <a:r>
              <a:rPr lang="en-US" altLang="ko-KR" sz="2000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kumimoji="0" lang="ko-KR" altLang="en-US" sz="20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학습 </a:t>
            </a:r>
            <a:r>
              <a:rPr lang="ko-KR" altLang="en-US" sz="2000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융합</a:t>
            </a:r>
            <a:r>
              <a:rPr kumimoji="0" lang="ko-KR" altLang="en-US" sz="20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소프트웨어를 설계한다</a:t>
            </a:r>
            <a:r>
              <a:rPr kumimoji="0" lang="en-US" altLang="ko-KR" sz="20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.</a:t>
            </a: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2545317-D15A-43FD-BA1A-14334DAAE368}"/>
              </a:ext>
            </a:extLst>
          </p:cNvPr>
          <p:cNvSpPr/>
          <p:nvPr/>
        </p:nvSpPr>
        <p:spPr>
          <a:xfrm flipH="1">
            <a:off x="1130536" y="1598529"/>
            <a:ext cx="2490117" cy="67711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종이책과 유사한</a:t>
            </a:r>
            <a:endParaRPr kumimoji="0" lang="en-US" altLang="ko-KR" sz="1800" b="0" i="0" u="none" strike="noStrike" kern="1200" cap="none" spc="-80" normalizeH="0" baseline="0" noProof="0" dirty="0">
              <a:ln>
                <a:solidFill>
                  <a:srgbClr val="760603">
                    <a:shade val="50000"/>
                    <a:alpha val="0"/>
                  </a:srgbClr>
                </a:solidFill>
              </a:ln>
              <a:solidFill>
                <a:srgbClr val="FAF7FF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</a:t>
            </a:r>
            <a:r>
              <a:rPr kumimoji="0" lang="en-US" altLang="ko-KR" sz="1800" b="0" i="0" u="none" strike="noStrike" kern="1200" cap="none" spc="-80" normalizeH="0" baseline="0" noProof="0" dirty="0" err="1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age_flip</a:t>
            </a: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기능 탑재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9F11BE6-390B-42B4-8E66-3AE9A3C27B78}"/>
              </a:ext>
            </a:extLst>
          </p:cNvPr>
          <p:cNvSpPr txBox="1"/>
          <p:nvPr/>
        </p:nvSpPr>
        <p:spPr>
          <a:xfrm>
            <a:off x="1448853" y="2435935"/>
            <a:ext cx="1768254" cy="5702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페이지 손으로 </a:t>
            </a:r>
            <a:r>
              <a:rPr lang="ko-KR" altLang="en-US" sz="1600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속도 조절하여</a:t>
            </a:r>
            <a:r>
              <a:rPr kumimoji="0" lang="ko-KR" altLang="en-US" sz="16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넘기기 구현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760603">
                    <a:shade val="50000"/>
                    <a:alpha val="0"/>
                  </a:srgbClr>
                </a:solidFill>
              </a:ln>
              <a:solidFill>
                <a:prstClr val="white">
                  <a:lumMod val="65000"/>
                  <a:lumOff val="35000"/>
                </a:prstClr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E87A4BA9-2F0C-4842-9498-11FE839F624F}"/>
              </a:ext>
            </a:extLst>
          </p:cNvPr>
          <p:cNvSpPr/>
          <p:nvPr/>
        </p:nvSpPr>
        <p:spPr>
          <a:xfrm flipH="1">
            <a:off x="8431146" y="1597651"/>
            <a:ext cx="2490117" cy="67711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문제은행</a:t>
            </a:r>
            <a:r>
              <a:rPr lang="ko-KR" altLang="en-US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</a:t>
            </a: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퀴즈</a:t>
            </a:r>
            <a:r>
              <a:rPr lang="ko-KR" altLang="en-US" spc="-80" dirty="0" err="1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</a:t>
            </a:r>
            <a:r>
              <a:rPr lang="ko-KR" altLang="en-US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GUI</a:t>
            </a:r>
            <a:r>
              <a:rPr lang="ko-KR" altLang="en-US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제공</a:t>
            </a:r>
            <a:endParaRPr kumimoji="0" lang="en-US" altLang="ko-KR" sz="1800" b="0" i="0" u="none" strike="noStrike" kern="1200" cap="none" spc="-80" normalizeH="0" baseline="0" noProof="0" dirty="0">
              <a:ln>
                <a:solidFill>
                  <a:srgbClr val="760603">
                    <a:shade val="50000"/>
                    <a:alpha val="0"/>
                  </a:srgbClr>
                </a:solidFill>
              </a:ln>
              <a:solidFill>
                <a:srgbClr val="FAF7FF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71EF5A03-6659-41B8-BFED-D2C3643357BF}"/>
              </a:ext>
            </a:extLst>
          </p:cNvPr>
          <p:cNvSpPr/>
          <p:nvPr/>
        </p:nvSpPr>
        <p:spPr>
          <a:xfrm flipH="1">
            <a:off x="1130536" y="3770126"/>
            <a:ext cx="2490117" cy="67711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OCR</a:t>
            </a: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 알고리즘을 통한</a:t>
            </a:r>
            <a:endParaRPr kumimoji="0" lang="en-US" altLang="ko-KR" sz="1800" b="0" i="0" u="none" strike="noStrike" kern="1200" cap="none" spc="-80" normalizeH="0" baseline="0" noProof="0" dirty="0">
              <a:ln>
                <a:solidFill>
                  <a:srgbClr val="760603">
                    <a:shade val="50000"/>
                    <a:alpha val="0"/>
                  </a:srgbClr>
                </a:solidFill>
              </a:ln>
              <a:solidFill>
                <a:srgbClr val="FAF7FF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정보 제공</a:t>
            </a:r>
            <a:endParaRPr kumimoji="0" lang="en-US" altLang="ko-KR" sz="1800" b="0" i="0" u="none" strike="noStrike" kern="1200" cap="none" spc="-80" normalizeH="0" baseline="0" noProof="0" dirty="0">
              <a:ln>
                <a:solidFill>
                  <a:srgbClr val="760603">
                    <a:shade val="50000"/>
                    <a:alpha val="0"/>
                  </a:srgbClr>
                </a:solidFill>
              </a:ln>
              <a:solidFill>
                <a:srgbClr val="FAF7FF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EA8685-8177-41F0-9639-7F15B888E8CB}"/>
              </a:ext>
            </a:extLst>
          </p:cNvPr>
          <p:cNvSpPr txBox="1"/>
          <p:nvPr/>
        </p:nvSpPr>
        <p:spPr>
          <a:xfrm>
            <a:off x="8792077" y="2431669"/>
            <a:ext cx="1768254" cy="865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전공 책 연습 문제를 프로그램 내에서 풀 수 있도록 구현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760603">
                    <a:shade val="50000"/>
                    <a:alpha val="0"/>
                  </a:srgbClr>
                </a:solidFill>
              </a:ln>
              <a:solidFill>
                <a:prstClr val="white">
                  <a:lumMod val="65000"/>
                  <a:lumOff val="35000"/>
                </a:prstClr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CBE0D6F-3365-47D6-B376-EEE63F886503}"/>
              </a:ext>
            </a:extLst>
          </p:cNvPr>
          <p:cNvSpPr txBox="1"/>
          <p:nvPr/>
        </p:nvSpPr>
        <p:spPr>
          <a:xfrm>
            <a:off x="1448853" y="4642818"/>
            <a:ext cx="1768254" cy="865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글자 인식을 통해 프로그램 내에서 바로</a:t>
            </a:r>
            <a:r>
              <a:rPr kumimoji="0" lang="ko-KR" altLang="en-US" sz="16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웹 검색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760603">
                    <a:shade val="50000"/>
                    <a:alpha val="0"/>
                  </a:srgbClr>
                </a:solidFill>
              </a:ln>
              <a:solidFill>
                <a:prstClr val="white">
                  <a:lumMod val="65000"/>
                  <a:lumOff val="35000"/>
                </a:prstClr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F8B995E-3D78-4AB7-80B1-2BDBAAFD7247}"/>
              </a:ext>
            </a:extLst>
          </p:cNvPr>
          <p:cNvSpPr/>
          <p:nvPr/>
        </p:nvSpPr>
        <p:spPr>
          <a:xfrm flipH="1">
            <a:off x="8431146" y="3813086"/>
            <a:ext cx="2490117" cy="67711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rgbClr val="FAF7FF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하나의 융합소프트웨어</a:t>
            </a:r>
            <a:endParaRPr kumimoji="0" lang="en-US" altLang="ko-KR" sz="1800" b="0" i="0" u="none" strike="noStrike" kern="1200" cap="none" spc="-80" normalizeH="0" baseline="0" noProof="0" dirty="0">
              <a:ln>
                <a:solidFill>
                  <a:srgbClr val="760603">
                    <a:shade val="50000"/>
                    <a:alpha val="0"/>
                  </a:srgbClr>
                </a:solidFill>
              </a:ln>
              <a:solidFill>
                <a:srgbClr val="FAF7FF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A5A462-8E12-4E09-B475-037DDDF346EC}"/>
              </a:ext>
            </a:extLst>
          </p:cNvPr>
          <p:cNvSpPr txBox="1"/>
          <p:nvPr/>
        </p:nvSpPr>
        <p:spPr>
          <a:xfrm>
            <a:off x="8792077" y="4647104"/>
            <a:ext cx="1768254" cy="5702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KR Regular" panose="020B0600000101010101" charset="-127"/>
                <a:ea typeface="Noto Sans KR Regular" panose="020B0600000101010101" charset="-127"/>
              </a:rPr>
              <a:t>교과서 </a:t>
            </a:r>
            <a:r>
              <a:rPr kumimoji="0" lang="en-US" altLang="ko-KR" sz="16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KR Regular" panose="020B0600000101010101" charset="-127"/>
                <a:ea typeface="Noto Sans KR Regular" panose="020B0600000101010101" charset="-127"/>
              </a:rPr>
              <a:t>+ </a:t>
            </a:r>
            <a:r>
              <a:rPr kumimoji="0" lang="ko-KR" altLang="en-US" sz="16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KR Regular" panose="020B0600000101010101" charset="-127"/>
                <a:ea typeface="Noto Sans KR Regular" panose="020B0600000101010101" charset="-127"/>
              </a:rPr>
              <a:t>필기노트 </a:t>
            </a:r>
            <a:r>
              <a:rPr kumimoji="0" lang="en-US" altLang="ko-KR" sz="16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KR Regular" panose="020B0600000101010101" charset="-127"/>
                <a:ea typeface="Noto Sans KR Regular" panose="020B0600000101010101" charset="-127"/>
              </a:rPr>
              <a:t>+ </a:t>
            </a:r>
            <a:r>
              <a:rPr kumimoji="0" lang="ko-KR" altLang="en-US" sz="1600" b="0" i="0" u="none" strike="noStrike" kern="1200" cap="none" spc="-80" normalizeH="0" baseline="0" noProof="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KR Regular" panose="020B0600000101010101" charset="-127"/>
                <a:ea typeface="Noto Sans KR Regular" panose="020B0600000101010101" charset="-127"/>
              </a:rPr>
              <a:t>문제풀이</a:t>
            </a:r>
            <a:r>
              <a:rPr lang="ko-KR" altLang="en-US" sz="1600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r>
              <a:rPr lang="en-US" altLang="ko-KR" sz="1600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+ </a:t>
            </a:r>
            <a:r>
              <a:rPr lang="ko-KR" altLang="en-US" sz="1600" spc="-80" dirty="0">
                <a:ln>
                  <a:solidFill>
                    <a:srgbClr val="760603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웹 검색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760603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grpSp>
        <p:nvGrpSpPr>
          <p:cNvPr id="41" name="그래픽 15">
            <a:extLst>
              <a:ext uri="{FF2B5EF4-FFF2-40B4-BE49-F238E27FC236}">
                <a16:creationId xmlns:a16="http://schemas.microsoft.com/office/drawing/2014/main" id="{1B11885A-DDED-4FDE-BE47-FFEA82C1C555}"/>
              </a:ext>
            </a:extLst>
          </p:cNvPr>
          <p:cNvGrpSpPr/>
          <p:nvPr/>
        </p:nvGrpSpPr>
        <p:grpSpPr>
          <a:xfrm>
            <a:off x="5515534" y="6509620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1AF3B44-9197-490F-A948-A5EEF635E260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ECEE4599-3244-40F3-BBD0-647001CFF3BC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9615DADD-5950-460B-8871-123EC83A6EFA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BD018BD-1182-4500-A996-9D1918A7CC74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3E8339-9DCB-4DF0-BD33-2FFE7403F7E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8617AB1-8A58-4099-9175-943527E5FE54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94FFB885-3C7B-41DC-8E50-9A2FDD7A5B72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0AADBDA-FC45-46E9-89C9-91FCD5812B97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E9954CF-66B5-44AD-9EE8-D00207A0C0E5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72D8FAD-4397-4A70-A2D3-7B55BF650B00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42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>
                  <a:solidFill>
                    <a:prstClr val="black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01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black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FA3AA-0D5A-4FE7-B752-7FFCF60250D0}"/>
              </a:ext>
            </a:extLst>
          </p:cNvPr>
          <p:cNvSpPr txBox="1"/>
          <p:nvPr/>
        </p:nvSpPr>
        <p:spPr>
          <a:xfrm>
            <a:off x="3982304" y="4152849"/>
            <a:ext cx="128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HY중고딕" panose="02030600000101010101" pitchFamily="18" charset="-127"/>
                <a:cs typeface="+mn-cs"/>
              </a:rPr>
              <a:t>HTML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353F8-A638-465F-BE5C-0B62EA06DDB1}"/>
              </a:ext>
            </a:extLst>
          </p:cNvPr>
          <p:cNvSpPr txBox="1"/>
          <p:nvPr/>
        </p:nvSpPr>
        <p:spPr>
          <a:xfrm>
            <a:off x="6928247" y="4157634"/>
            <a:ext cx="128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Century Gothic" panose="020B0502020202020204"/>
                <a:ea typeface="HY중고딕" panose="02030600000101010101" pitchFamily="18" charset="-127"/>
              </a:rPr>
              <a:t>Jquery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HY중고딕" panose="02030600000101010101" pitchFamily="18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F79B255-61BD-4BCC-8429-F92666AD8264}"/>
              </a:ext>
            </a:extLst>
          </p:cNvPr>
          <p:cNvCxnSpPr>
            <a:cxnSpLocks/>
          </p:cNvCxnSpPr>
          <p:nvPr/>
        </p:nvCxnSpPr>
        <p:spPr>
          <a:xfrm>
            <a:off x="2688277" y="3187029"/>
            <a:ext cx="957915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avascript 무료 아이콘 의 SuperTiny">
            <a:extLst>
              <a:ext uri="{FF2B5EF4-FFF2-40B4-BE49-F238E27FC236}">
                <a16:creationId xmlns:a16="http://schemas.microsoft.com/office/drawing/2014/main" id="{65FFE77D-31BD-4345-AD91-0BCF488EB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10" y="2331034"/>
            <a:ext cx="1632111" cy="163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 5 - 무료 브랜드 및 로고개 아이콘">
            <a:extLst>
              <a:ext uri="{FF2B5EF4-FFF2-40B4-BE49-F238E27FC236}">
                <a16:creationId xmlns:a16="http://schemas.microsoft.com/office/drawing/2014/main" id="{BE317345-CD01-4524-9451-C966FD54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828" y="2331034"/>
            <a:ext cx="1632112" cy="16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공부 아이콘 - ico,png,icns,무료 아이콘 다운로드">
            <a:extLst>
              <a:ext uri="{FF2B5EF4-FFF2-40B4-BE49-F238E27FC236}">
                <a16:creationId xmlns:a16="http://schemas.microsoft.com/office/drawing/2014/main" id="{DB6BCEF4-B87C-4EA3-92F1-1D4AE6C72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72" y="2331034"/>
            <a:ext cx="1632111" cy="163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41BDC2-FF7E-4522-8F0F-405E894C787B}"/>
              </a:ext>
            </a:extLst>
          </p:cNvPr>
          <p:cNvSpPr txBox="1"/>
          <p:nvPr/>
        </p:nvSpPr>
        <p:spPr>
          <a:xfrm>
            <a:off x="929578" y="4157634"/>
            <a:ext cx="155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HY중고딕" panose="02030600000101010101" pitchFamily="18" charset="-127"/>
                <a:cs typeface="+mn-cs"/>
              </a:rPr>
              <a:t>Java Script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HY중고딕" panose="02030600000101010101" pitchFamily="18" charset="-127"/>
              <a:cs typeface="+mn-cs"/>
            </a:endParaRPr>
          </a:p>
        </p:txBody>
      </p:sp>
      <p:pic>
        <p:nvPicPr>
          <p:cNvPr id="2056" name="Picture 8" descr="Css - 무료 브랜드 및 로고개 아이콘">
            <a:extLst>
              <a:ext uri="{FF2B5EF4-FFF2-40B4-BE49-F238E27FC236}">
                <a16:creationId xmlns:a16="http://schemas.microsoft.com/office/drawing/2014/main" id="{E6540AEF-4DEC-43B7-8D38-0BD1A957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978" y="2336238"/>
            <a:ext cx="1632112" cy="16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E2BCA4-D971-4170-AA49-40095702A2C9}"/>
              </a:ext>
            </a:extLst>
          </p:cNvPr>
          <p:cNvSpPr txBox="1"/>
          <p:nvPr/>
        </p:nvSpPr>
        <p:spPr>
          <a:xfrm>
            <a:off x="10157991" y="4152849"/>
            <a:ext cx="6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DDE4869-7545-45AB-8DA1-6354DE309E81}"/>
              </a:ext>
            </a:extLst>
          </p:cNvPr>
          <p:cNvCxnSpPr>
            <a:cxnSpLocks/>
          </p:cNvCxnSpPr>
          <p:nvPr/>
        </p:nvCxnSpPr>
        <p:spPr>
          <a:xfrm>
            <a:off x="5559579" y="3187029"/>
            <a:ext cx="957915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932421B-571F-4E6A-A33A-C5F314919FA4}"/>
              </a:ext>
            </a:extLst>
          </p:cNvPr>
          <p:cNvCxnSpPr>
            <a:cxnSpLocks/>
          </p:cNvCxnSpPr>
          <p:nvPr/>
        </p:nvCxnSpPr>
        <p:spPr>
          <a:xfrm>
            <a:off x="8509359" y="3187029"/>
            <a:ext cx="957915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CDB7C39-67F8-4B24-B889-DADCE9082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02" y="1224434"/>
            <a:ext cx="5734850" cy="42106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E77D99-0ECE-4351-B9FF-435372C914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02" y="2694731"/>
            <a:ext cx="5734850" cy="70494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84613AF-C3CE-4912-9513-DD7B3BC9FEE8}"/>
              </a:ext>
            </a:extLst>
          </p:cNvPr>
          <p:cNvSpPr txBox="1"/>
          <p:nvPr/>
        </p:nvSpPr>
        <p:spPr>
          <a:xfrm>
            <a:off x="1467041" y="750873"/>
            <a:ext cx="186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Page_flip</a:t>
            </a:r>
          </a:p>
        </p:txBody>
      </p:sp>
    </p:spTree>
    <p:extLst>
      <p:ext uri="{BB962C8B-B14F-4D97-AF65-F5344CB8AC3E}">
        <p14:creationId xmlns:p14="http://schemas.microsoft.com/office/powerpoint/2010/main" val="331478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36" name="Picture 12" descr="How to Install Tesseract on Windows – IndianTechWarrior">
            <a:extLst>
              <a:ext uri="{FF2B5EF4-FFF2-40B4-BE49-F238E27FC236}">
                <a16:creationId xmlns:a16="http://schemas.microsoft.com/office/drawing/2014/main" id="{A8B34927-113F-4F02-A52A-74B5AEB97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3" t="8343" r="23427" b="18212"/>
          <a:stretch/>
        </p:blipFill>
        <p:spPr bwMode="auto">
          <a:xfrm>
            <a:off x="3814698" y="2328004"/>
            <a:ext cx="1626242" cy="1632110"/>
          </a:xfrm>
          <a:prstGeom prst="rect">
            <a:avLst/>
          </a:prstGeom>
          <a:noFill/>
        </p:spPr>
      </p:pic>
      <p:pic>
        <p:nvPicPr>
          <p:cNvPr id="1038" name="Picture 14" descr="Jpg - 무료 상호 작용개 아이콘">
            <a:extLst>
              <a:ext uri="{FF2B5EF4-FFF2-40B4-BE49-F238E27FC236}">
                <a16:creationId xmlns:a16="http://schemas.microsoft.com/office/drawing/2014/main" id="{16C4580C-83B8-48B3-B130-89610FF3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10" y="2335819"/>
            <a:ext cx="1632110" cy="163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de by horang :: 파이썬 크롤링(crawling) :: 탭 전환하며 동적 크롤링 하기(selenium) - 2">
            <a:extLst>
              <a:ext uri="{FF2B5EF4-FFF2-40B4-BE49-F238E27FC236}">
                <a16:creationId xmlns:a16="http://schemas.microsoft.com/office/drawing/2014/main" id="{C740CAE7-E17D-47CD-BA57-5F494E961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87" y="2331034"/>
            <a:ext cx="1561839" cy="163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525FF8-AF43-43C8-8959-20E2C3111008}"/>
              </a:ext>
            </a:extLst>
          </p:cNvPr>
          <p:cNvSpPr txBox="1"/>
          <p:nvPr/>
        </p:nvSpPr>
        <p:spPr>
          <a:xfrm>
            <a:off x="3982304" y="4152849"/>
            <a:ext cx="128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Century Gothic" panose="020B0502020202020204"/>
                <a:ea typeface="HY중고딕" panose="02030600000101010101" pitchFamily="18" charset="-127"/>
              </a:rPr>
              <a:t>Tesseract OCR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4092C-19F2-4BBB-BCD5-4EFBEF053AD9}"/>
              </a:ext>
            </a:extLst>
          </p:cNvPr>
          <p:cNvSpPr txBox="1"/>
          <p:nvPr/>
        </p:nvSpPr>
        <p:spPr>
          <a:xfrm>
            <a:off x="6928247" y="4157634"/>
            <a:ext cx="128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HY중고딕" panose="02030600000101010101" pitchFamily="18" charset="-127"/>
                <a:cs typeface="+mn-cs"/>
              </a:rPr>
              <a:t>S</a:t>
            </a:r>
            <a:r>
              <a:rPr lang="en-US" altLang="ko-KR" dirty="0" err="1">
                <a:solidFill>
                  <a:prstClr val="black"/>
                </a:solidFill>
                <a:latin typeface="Century Gothic" panose="020B0502020202020204"/>
                <a:ea typeface="HY중고딕" panose="02030600000101010101" pitchFamily="18" charset="-127"/>
              </a:rPr>
              <a:t>elenium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HY중고딕" panose="02030600000101010101" pitchFamily="18" charset="-127"/>
              <a:cs typeface="+mn-cs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7F3C2-1A04-48B2-A235-6BD5FE509719}"/>
              </a:ext>
            </a:extLst>
          </p:cNvPr>
          <p:cNvCxnSpPr>
            <a:cxnSpLocks/>
          </p:cNvCxnSpPr>
          <p:nvPr/>
        </p:nvCxnSpPr>
        <p:spPr>
          <a:xfrm>
            <a:off x="2688277" y="3187029"/>
            <a:ext cx="957915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B192F44-F9A4-4304-B370-A243F2DD6718}"/>
              </a:ext>
            </a:extLst>
          </p:cNvPr>
          <p:cNvSpPr txBox="1"/>
          <p:nvPr/>
        </p:nvSpPr>
        <p:spPr>
          <a:xfrm>
            <a:off x="929578" y="4157634"/>
            <a:ext cx="155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Century Gothic" panose="020B0502020202020204"/>
                <a:ea typeface="HY중고딕" panose="02030600000101010101" pitchFamily="18" charset="-127"/>
              </a:rPr>
              <a:t>JPG file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8FBF64-44B2-4DC0-BA3F-062146A80EC9}"/>
              </a:ext>
            </a:extLst>
          </p:cNvPr>
          <p:cNvSpPr txBox="1"/>
          <p:nvPr/>
        </p:nvSpPr>
        <p:spPr>
          <a:xfrm>
            <a:off x="9911009" y="4152849"/>
            <a:ext cx="12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Crawling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25E523E-6950-49A0-8787-080A6A643F12}"/>
              </a:ext>
            </a:extLst>
          </p:cNvPr>
          <p:cNvCxnSpPr>
            <a:cxnSpLocks/>
          </p:cNvCxnSpPr>
          <p:nvPr/>
        </p:nvCxnSpPr>
        <p:spPr>
          <a:xfrm>
            <a:off x="5559579" y="3187029"/>
            <a:ext cx="957915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1FC2EB8-269E-4F06-AEC0-61AED9E4AF3B}"/>
              </a:ext>
            </a:extLst>
          </p:cNvPr>
          <p:cNvCxnSpPr>
            <a:cxnSpLocks/>
          </p:cNvCxnSpPr>
          <p:nvPr/>
        </p:nvCxnSpPr>
        <p:spPr>
          <a:xfrm>
            <a:off x="8509359" y="3187029"/>
            <a:ext cx="957915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8A79061-6EC2-46EF-8517-2D0886315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95" y="2328005"/>
            <a:ext cx="1581188" cy="163513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11D500D-173C-4B30-8D24-6895E8249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369" y="1390534"/>
            <a:ext cx="4852491" cy="407693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1D1E94E-B837-4B1F-824B-90BC5D6B52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22" y="1254429"/>
            <a:ext cx="4661890" cy="427976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AF869C9-B985-482B-85BB-06905B877C9F}"/>
              </a:ext>
            </a:extLst>
          </p:cNvPr>
          <p:cNvSpPr txBox="1"/>
          <p:nvPr/>
        </p:nvSpPr>
        <p:spPr>
          <a:xfrm>
            <a:off x="1467041" y="750873"/>
            <a:ext cx="186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OCR</a:t>
            </a:r>
            <a:r>
              <a:rPr lang="ko-KR" altLang="en-US" dirty="0">
                <a:solidFill>
                  <a:schemeClr val="bg1"/>
                </a:solidFill>
              </a:rPr>
              <a:t> 글자인식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검색</a:t>
            </a:r>
          </a:p>
        </p:txBody>
      </p:sp>
    </p:spTree>
    <p:extLst>
      <p:ext uri="{BB962C8B-B14F-4D97-AF65-F5344CB8AC3E}">
        <p14:creationId xmlns:p14="http://schemas.microsoft.com/office/powerpoint/2010/main" val="12880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black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03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black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F6CC3D-4522-44F1-880C-CC5C33AB5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48" y="1708061"/>
            <a:ext cx="3321221" cy="34418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D9792B9-A656-43F8-AC34-E45FFDB4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96" y="2247839"/>
            <a:ext cx="7696596" cy="236232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559E47B-B658-4722-B6CD-37A61009A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84" y="1457223"/>
            <a:ext cx="7169518" cy="394355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286F7CE-18A1-45FF-B8C9-66A1881FC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09" y="745987"/>
            <a:ext cx="7188569" cy="536602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C99CE20-FDA9-41C7-8D77-B44F63682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76" y="1242921"/>
            <a:ext cx="10249427" cy="436267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FE22B06-A9D6-4F6E-81A2-58220C72EC91}"/>
              </a:ext>
            </a:extLst>
          </p:cNvPr>
          <p:cNvSpPr txBox="1"/>
          <p:nvPr/>
        </p:nvSpPr>
        <p:spPr>
          <a:xfrm>
            <a:off x="1467041" y="750873"/>
            <a:ext cx="186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문제은행</a:t>
            </a:r>
          </a:p>
        </p:txBody>
      </p:sp>
    </p:spTree>
    <p:extLst>
      <p:ext uri="{BB962C8B-B14F-4D97-AF65-F5344CB8AC3E}">
        <p14:creationId xmlns:p14="http://schemas.microsoft.com/office/powerpoint/2010/main" val="61271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래픽 15">
            <a:extLst>
              <a:ext uri="{FF2B5EF4-FFF2-40B4-BE49-F238E27FC236}">
                <a16:creationId xmlns:a16="http://schemas.microsoft.com/office/drawing/2014/main" id="{780C1ACF-3BAA-4389-9D17-EE30E8AD971E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55E1B94-0779-455B-88F7-3C96E72770D2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2786BDF-7DBB-4BDC-ABCF-4D7381413BD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2D8755E-EFF5-4080-A9A8-B68FA7012DD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B3A1276-E67E-4BE9-B003-1A96EC3A6944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D94ADE9-0A2B-4C62-BA27-16B4EB6774F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83606F4-9CEA-4F2F-BD2A-C4E75D180CA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CD155D-38F3-40C9-A093-9FB0F2FB9F01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B49314F-CD5E-4B6C-93D1-614514900B9B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81E99F60-64C6-4B7D-B214-D47B13FB85B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57E0BC4-AF6C-4232-BE14-E4C00E696DE0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7085F4-DC97-44AD-AD9C-4A470139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97" y="1181060"/>
            <a:ext cx="6814400" cy="4845795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7AADEF32-67BD-4D51-BB1C-546B91CC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97" y="1181060"/>
            <a:ext cx="6814400" cy="4845795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78BC7ED6-794F-42EB-9BC9-C7EDA0A11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97" y="1181060"/>
            <a:ext cx="6814400" cy="4845795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4B586D2-D5B6-42E9-81FE-722EBE2CB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97" y="1177780"/>
            <a:ext cx="6814400" cy="4845795"/>
          </a:xfrm>
          <a:prstGeom prst="rect">
            <a:avLst/>
          </a:prstGeom>
        </p:spPr>
      </p:pic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6B4AF59C-FC23-4833-AA7A-C7C044AD4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77" y="1174777"/>
            <a:ext cx="6818620" cy="4848797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AF2621F8-A54B-4147-99B3-9B6C0A1B3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96" y="1177779"/>
            <a:ext cx="6814399" cy="4845795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3A721558-8B96-4F0F-BDB7-22DFB388EC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74" y="1181339"/>
            <a:ext cx="6818622" cy="4848798"/>
          </a:xfrm>
          <a:prstGeom prst="rect">
            <a:avLst/>
          </a:prstGeom>
        </p:spPr>
      </p:pic>
      <p:pic>
        <p:nvPicPr>
          <p:cNvPr id="68" name="그림 67" descr="텍스트이(가) 표시된 사진&#10;&#10;자동 생성된 설명">
            <a:extLst>
              <a:ext uri="{FF2B5EF4-FFF2-40B4-BE49-F238E27FC236}">
                <a16:creationId xmlns:a16="http://schemas.microsoft.com/office/drawing/2014/main" id="{F97F8A9C-280D-4DB4-878D-9464226905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94" y="1174777"/>
            <a:ext cx="6814399" cy="4845795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EC47F250-B969-47E9-8E82-94B43A2E3F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74" y="1181338"/>
            <a:ext cx="6818622" cy="4848798"/>
          </a:xfrm>
          <a:prstGeom prst="rect">
            <a:avLst/>
          </a:prstGeom>
        </p:spPr>
      </p:pic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E38E5E9B-F2CA-4E7C-9FDE-F97B6E5693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72" y="1174777"/>
            <a:ext cx="6818622" cy="4848798"/>
          </a:xfrm>
          <a:prstGeom prst="rect">
            <a:avLst/>
          </a:prstGeom>
        </p:spPr>
      </p:pic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B45E1BE0-3F57-4736-89FA-CF676EF14F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4" y="1483950"/>
            <a:ext cx="3234018" cy="43120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26CC080-5FF3-4893-B685-410FFF4347C1}"/>
              </a:ext>
            </a:extLst>
          </p:cNvPr>
          <p:cNvSpPr txBox="1"/>
          <p:nvPr/>
        </p:nvSpPr>
        <p:spPr>
          <a:xfrm>
            <a:off x="1467041" y="750873"/>
            <a:ext cx="186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완성된 학습 융합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581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99641" y="878920"/>
            <a:ext cx="3148028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200" b="0" i="0" u="none" strike="noStrike" kern="1200" cap="none" spc="-300" normalizeH="0" baseline="0" noProof="0" dirty="0">
                <a:ln>
                  <a:solidFill>
                    <a:prstClr val="black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Reference</a:t>
            </a:r>
            <a:endParaRPr kumimoji="0" lang="ko-KR" altLang="en-US" sz="5200" b="0" i="0" u="none" strike="noStrike" kern="1200" cap="none" spc="-300" normalizeH="0" baseline="0" noProof="0" dirty="0">
              <a:ln>
                <a:solidFill>
                  <a:prstClr val="black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428105" y="5632396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694535" y="1145536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357580" y="1149766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7839AFA-4922-495C-ABBE-EBA4FB006955}"/>
              </a:ext>
            </a:extLst>
          </p:cNvPr>
          <p:cNvGrpSpPr/>
          <p:nvPr/>
        </p:nvGrpSpPr>
        <p:grpSpPr>
          <a:xfrm>
            <a:off x="11693368" y="5542598"/>
            <a:ext cx="141051" cy="141051"/>
            <a:chOff x="5885234" y="2188723"/>
            <a:chExt cx="282102" cy="28210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B0B122-93D4-4E6F-A6AF-EAF349CC3D6C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A3BADE4C-FAA5-4171-A9D0-2B196C1563E9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98641-D03F-4C66-AA94-C0EE7FD0409F}"/>
              </a:ext>
            </a:extLst>
          </p:cNvPr>
          <p:cNvSpPr txBox="1"/>
          <p:nvPr/>
        </p:nvSpPr>
        <p:spPr>
          <a:xfrm>
            <a:off x="1164815" y="1663277"/>
            <a:ext cx="99328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ko-KR" dirty="0">
                <a:solidFill>
                  <a:schemeClr val="bg1"/>
                </a:solidFill>
                <a:hlinkClick r:id="rId2"/>
              </a:rPr>
              <a:t>- http://www.mediatoday.co.kr/news/articleView.html?idxno=93253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3"/>
              </a:rPr>
              <a:t>- https://blog.daum.net/tinngem/866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4"/>
              </a:rPr>
              <a:t>- https://jforj.tistory.com/161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5"/>
              </a:rPr>
              <a:t>- https://dataonair.or.kr/db-tech-reference/d-lounge/expert-column/?mod=document&amp;uid=54459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6"/>
              </a:rPr>
              <a:t>- https://github.com/tesseract-ocr/tesseract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7"/>
              </a:rPr>
              <a:t>- https://niceman.tistory.com/155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8"/>
              </a:rPr>
              <a:t>- http://indiantechwarrior.com/how-to-install-tesseract-on-windows/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9"/>
              </a:rPr>
              <a:t>- https://www.flaticon.com/kr/free-icon/jpg_136524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10"/>
              </a:rPr>
              <a:t>- https://hoho325.tistory.com/266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11"/>
              </a:rPr>
              <a:t>- https://www.flaticon.com/kr/free-icon/digital-pen_1825931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12"/>
              </a:rPr>
              <a:t>- https://icon-icons.com/ko/%EC%95%84%EC%9D%B4%EC%BD%98/javascript/130900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13"/>
              </a:rPr>
              <a:t>- https://www.flaticon.com/kr/free-icon/html-5_919827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da-DK" altLang="ko-KR" dirty="0">
                <a:solidFill>
                  <a:schemeClr val="bg1"/>
                </a:solidFill>
                <a:hlinkClick r:id="rId14"/>
              </a:rPr>
              <a:t>- https://cafe.naver.com/cstudyjava/113904</a:t>
            </a:r>
            <a:endParaRPr lang="da-DK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윤성우</a:t>
            </a:r>
            <a:r>
              <a:rPr lang="en-US" altLang="ko-KR" dirty="0">
                <a:solidFill>
                  <a:schemeClr val="bg1"/>
                </a:solidFill>
              </a:rPr>
              <a:t>, “</a:t>
            </a:r>
            <a:r>
              <a:rPr lang="ko-KR" altLang="en-US" dirty="0">
                <a:solidFill>
                  <a:schemeClr val="bg1"/>
                </a:solidFill>
              </a:rPr>
              <a:t>윤성우의 열혈 파이썬 기초 편” </a:t>
            </a:r>
            <a:r>
              <a:rPr lang="en-US" altLang="ko-KR" dirty="0">
                <a:solidFill>
                  <a:schemeClr val="bg1"/>
                </a:solidFill>
              </a:rPr>
              <a:t>Orange Media.</a:t>
            </a:r>
          </a:p>
          <a:p>
            <a:r>
              <a:rPr lang="da-DK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err="1">
                <a:solidFill>
                  <a:schemeClr val="bg1"/>
                </a:solidFill>
              </a:rPr>
              <a:t>우재남</a:t>
            </a:r>
            <a:r>
              <a:rPr lang="en-US" altLang="ko-KR" dirty="0">
                <a:solidFill>
                  <a:schemeClr val="bg1"/>
                </a:solidFill>
              </a:rPr>
              <a:t>, “</a:t>
            </a:r>
            <a:r>
              <a:rPr lang="ko-KR" altLang="en-US" dirty="0">
                <a:solidFill>
                  <a:schemeClr val="bg1"/>
                </a:solidFill>
              </a:rPr>
              <a:t>이것이 우분투 리눅스다</a:t>
            </a:r>
            <a:r>
              <a:rPr lang="en-US" altLang="ko-KR" dirty="0">
                <a:solidFill>
                  <a:schemeClr val="bg1"/>
                </a:solidFill>
              </a:rPr>
              <a:t>“ </a:t>
            </a:r>
            <a:r>
              <a:rPr lang="ko-KR" altLang="en-US" dirty="0" err="1">
                <a:solidFill>
                  <a:schemeClr val="bg1"/>
                </a:solidFill>
              </a:rPr>
              <a:t>한빛미디어</a:t>
            </a:r>
            <a:endParaRPr lang="da-DK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79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99641" y="878920"/>
            <a:ext cx="3010490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200" b="0" i="0" u="none" strike="noStrike" kern="1200" cap="none" spc="-300" normalizeH="0" baseline="0" noProof="0" dirty="0">
                <a:ln>
                  <a:solidFill>
                    <a:prstClr val="black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Appendix</a:t>
            </a:r>
            <a:endParaRPr kumimoji="0" lang="ko-KR" altLang="en-US" sz="5200" b="0" i="0" u="none" strike="noStrike" kern="1200" cap="none" spc="-300" normalizeH="0" baseline="0" noProof="0" dirty="0">
              <a:ln>
                <a:solidFill>
                  <a:prstClr val="black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428105" y="5632396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694535" y="1145536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357580" y="1149766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/>
                <a:ea typeface="Noto Sans KR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7839AFA-4922-495C-ABBE-EBA4FB006955}"/>
              </a:ext>
            </a:extLst>
          </p:cNvPr>
          <p:cNvGrpSpPr/>
          <p:nvPr/>
        </p:nvGrpSpPr>
        <p:grpSpPr>
          <a:xfrm>
            <a:off x="11693368" y="5542598"/>
            <a:ext cx="141051" cy="141051"/>
            <a:chOff x="5885234" y="2188723"/>
            <a:chExt cx="282102" cy="28210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B0B122-93D4-4E6F-A6AF-EAF349CC3D6C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A3BADE4C-FAA5-4171-A9D0-2B196C1563E9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98641-D03F-4C66-AA94-C0EE7FD0409F}"/>
              </a:ext>
            </a:extLst>
          </p:cNvPr>
          <p:cNvSpPr txBox="1"/>
          <p:nvPr/>
        </p:nvSpPr>
        <p:spPr>
          <a:xfrm>
            <a:off x="1164815" y="1663277"/>
            <a:ext cx="99328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altLang="ko-KR" dirty="0">
                <a:solidFill>
                  <a:schemeClr val="bg1"/>
                </a:solidFill>
              </a:rPr>
              <a:t>Page_flip </a:t>
            </a:r>
            <a:r>
              <a:rPr lang="ko-KR" altLang="en-US" dirty="0">
                <a:solidFill>
                  <a:schemeClr val="bg1"/>
                </a:solidFill>
              </a:rPr>
              <a:t>일반속도 시연 영상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2"/>
              </a:rPr>
              <a:t>https://github.com/YoungjooGim/Lab3_20200335_20213061/blob/main/preview%20video/pageflip_1.mp4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a-DK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da-DK" altLang="ko-KR" dirty="0">
                <a:solidFill>
                  <a:schemeClr val="bg1"/>
                </a:solidFill>
              </a:rPr>
              <a:t>Page_flip </a:t>
            </a:r>
            <a:r>
              <a:rPr lang="ko-KR" altLang="en-US" dirty="0">
                <a:solidFill>
                  <a:schemeClr val="bg1"/>
                </a:solidFill>
              </a:rPr>
              <a:t>배속 시연 영상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https://github.com/YoungjooGim/Lab3_20200335_20213061/blob/main/preview%20video/pageflip_2.mp4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문제은행 시연영상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4"/>
              </a:rPr>
              <a:t>https://github.com/YoungjooGim/Lab3_20200335_20213061/blob/main/preview%20video/Exercise_GUI.mp4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02271"/>
      </p:ext>
    </p:extLst>
  </p:cSld>
  <p:clrMapOvr>
    <a:masterClrMapping/>
  </p:clrMapOvr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1_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1762</TotalTime>
  <Words>544</Words>
  <Application>Microsoft Office PowerPoint</Application>
  <PresentationFormat>와이드스크린</PresentationFormat>
  <Paragraphs>87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Noto Sans KR Black</vt:lpstr>
      <vt:lpstr>Noto Sans KR Bold</vt:lpstr>
      <vt:lpstr>Noto Sans KR Regular</vt:lpstr>
      <vt:lpstr>Century Gothic</vt:lpstr>
      <vt:lpstr>Wingdings 3</vt:lpstr>
      <vt:lpstr>Noto Sans KR Medium</vt:lpstr>
      <vt:lpstr>슬라이스</vt:lpstr>
      <vt:lpstr>1_슬라이스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김석민</cp:lastModifiedBy>
  <cp:revision>65</cp:revision>
  <dcterms:created xsi:type="dcterms:W3CDTF">2021-02-04T01:39:12Z</dcterms:created>
  <dcterms:modified xsi:type="dcterms:W3CDTF">2021-12-09T12:26:38Z</dcterms:modified>
</cp:coreProperties>
</file>